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5"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layout/>
    </c:title>
    <c:plotArea>
      <c:layout/>
      <c:barChart>
        <c:barDir val="col"/>
        <c:grouping val="clustered"/>
        <c:ser>
          <c:idx val="0"/>
          <c:order val="0"/>
          <c:tx>
            <c:strRef>
              <c:f>Лист1!$B$1</c:f>
              <c:strCache>
                <c:ptCount val="1"/>
                <c:pt idx="0">
                  <c:v>Сіз қандай әлеуметтік желіде тіркеудесіз</c:v>
                </c:pt>
              </c:strCache>
            </c:strRef>
          </c:tx>
          <c:spPr>
            <a:solidFill>
              <a:schemeClr val="tx1"/>
            </a:solidFill>
          </c:spPr>
          <c:dPt>
            <c:idx val="0"/>
            <c:spPr>
              <a:solidFill>
                <a:schemeClr val="bg2">
                  <a:lumMod val="90000"/>
                </a:schemeClr>
              </a:solidFill>
              <a:ln>
                <a:noFill/>
              </a:ln>
            </c:spPr>
          </c:dPt>
          <c:dPt>
            <c:idx val="1"/>
            <c:spPr>
              <a:solidFill>
                <a:schemeClr val="bg2">
                  <a:lumMod val="50000"/>
                </a:schemeClr>
              </a:solidFill>
              <a:ln>
                <a:solidFill>
                  <a:schemeClr val="accent1"/>
                </a:solidFill>
              </a:ln>
            </c:spPr>
          </c:dPt>
          <c:dPt>
            <c:idx val="2"/>
            <c:spPr>
              <a:solidFill>
                <a:schemeClr val="accent3">
                  <a:lumMod val="50000"/>
                </a:schemeClr>
              </a:solidFill>
              <a:ln>
                <a:solidFill>
                  <a:schemeClr val="accent3">
                    <a:lumMod val="50000"/>
                  </a:schemeClr>
                </a:solidFill>
              </a:ln>
            </c:spPr>
          </c:dPt>
          <c:dPt>
            <c:idx val="3"/>
            <c:spPr>
              <a:solidFill>
                <a:schemeClr val="accent6"/>
              </a:solidFill>
            </c:spPr>
          </c:dPt>
          <c:cat>
            <c:strRef>
              <c:f>Лист1!$A$2:$A$5</c:f>
              <c:strCache>
                <c:ptCount val="4"/>
                <c:pt idx="0">
                  <c:v>Вконтакте </c:v>
                </c:pt>
                <c:pt idx="1">
                  <c:v>Facebook</c:v>
                </c:pt>
                <c:pt idx="2">
                  <c:v>WhatsApp</c:v>
                </c:pt>
                <c:pt idx="3">
                  <c:v>Мой мир</c:v>
                </c:pt>
              </c:strCache>
            </c:strRef>
          </c:cat>
          <c:val>
            <c:numRef>
              <c:f>Лист1!$B$2:$B$5</c:f>
              <c:numCache>
                <c:formatCode>General</c:formatCode>
                <c:ptCount val="4"/>
                <c:pt idx="0">
                  <c:v>11</c:v>
                </c:pt>
                <c:pt idx="1">
                  <c:v>5</c:v>
                </c:pt>
                <c:pt idx="2">
                  <c:v>7</c:v>
                </c:pt>
                <c:pt idx="3">
                  <c:v>5</c:v>
                </c:pt>
              </c:numCache>
            </c:numRef>
          </c:val>
        </c:ser>
        <c:dLbls/>
        <c:axId val="89273856"/>
        <c:axId val="89275392"/>
      </c:barChart>
      <c:catAx>
        <c:axId val="89273856"/>
        <c:scaling>
          <c:orientation val="minMax"/>
        </c:scaling>
        <c:axPos val="b"/>
        <c:tickLblPos val="nextTo"/>
        <c:crossAx val="89275392"/>
        <c:crosses val="autoZero"/>
        <c:auto val="1"/>
        <c:lblAlgn val="ctr"/>
        <c:lblOffset val="100"/>
      </c:catAx>
      <c:valAx>
        <c:axId val="89275392"/>
        <c:scaling>
          <c:orientation val="minMax"/>
        </c:scaling>
        <c:axPos val="l"/>
        <c:majorGridlines/>
        <c:numFmt formatCode="General" sourceLinked="1"/>
        <c:tickLblPos val="nextTo"/>
        <c:crossAx val="89273856"/>
        <c:crosses val="autoZero"/>
        <c:crossBetween val="between"/>
      </c:valAx>
    </c:plotArea>
    <c:legend>
      <c:legendPos val="r"/>
      <c:layout/>
    </c:legend>
    <c:plotVisOnly val="1"/>
    <c:dispBlanksAs val="gap"/>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title>
      <c:layout/>
    </c:title>
    <c:plotArea>
      <c:layout/>
      <c:pieChart>
        <c:varyColors val="1"/>
        <c:ser>
          <c:idx val="0"/>
          <c:order val="0"/>
          <c:tx>
            <c:strRef>
              <c:f>Лист1!$B$1</c:f>
              <c:strCache>
                <c:ptCount val="1"/>
                <c:pt idx="0">
                  <c:v>Күніне неше сағат бойы әлеуметтік желіде отырасыз?</c:v>
                </c:pt>
              </c:strCache>
            </c:strRef>
          </c:tx>
          <c:dPt>
            <c:idx val="0"/>
            <c:spPr>
              <a:effectLst/>
            </c:spPr>
          </c:dPt>
          <c:cat>
            <c:strRef>
              <c:f>Лист1!$A$2:$A$5</c:f>
              <c:strCache>
                <c:ptCount val="4"/>
                <c:pt idx="0">
                  <c:v> 1 сағ</c:v>
                </c:pt>
                <c:pt idx="1">
                  <c:v> 2-3 сағ</c:v>
                </c:pt>
                <c:pt idx="2">
                  <c:v> 3-4 сағ</c:v>
                </c:pt>
                <c:pt idx="3">
                  <c:v> 4 сағ көп</c:v>
                </c:pt>
              </c:strCache>
            </c:strRef>
          </c:cat>
          <c:val>
            <c:numRef>
              <c:f>Лист1!$B$2:$B$5</c:f>
              <c:numCache>
                <c:formatCode>General</c:formatCode>
                <c:ptCount val="4"/>
                <c:pt idx="0">
                  <c:v>0</c:v>
                </c:pt>
                <c:pt idx="1">
                  <c:v>7</c:v>
                </c:pt>
                <c:pt idx="2">
                  <c:v>2</c:v>
                </c:pt>
                <c:pt idx="3">
                  <c:v>3</c:v>
                </c:pt>
              </c:numCache>
            </c:numRef>
          </c:val>
        </c:ser>
        <c:dLbls/>
        <c:firstSliceAng val="0"/>
      </c:pieChart>
    </c:plotArea>
    <c:legend>
      <c:legendPos val="r"/>
      <c:layout/>
    </c:legend>
    <c:plotVisOnly val="1"/>
    <c:dispBlanksAs val="zero"/>
  </c:chart>
  <c:txPr>
    <a:bodyPr/>
    <a:lstStyle/>
    <a:p>
      <a:pPr>
        <a:defRPr sz="1800"/>
      </a:pPr>
      <a:endParaRPr lang="ru-RU"/>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FFBAB8-8D94-4ACB-B697-7D9C8677E5EE}"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FFBAB8-8D94-4ACB-B697-7D9C8677E5EE}"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FFBAB8-8D94-4ACB-B697-7D9C8677E5EE}"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FFBAB8-8D94-4ACB-B697-7D9C8677E5EE}"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FFBAB8-8D94-4ACB-B697-7D9C8677E5EE}"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D87BDBA-1F45-474A-8242-C2CB5C74FC99}" type="datetimeFigureOut">
              <a:rPr lang="ru-RU" smtClean="0"/>
              <a:pPr/>
              <a:t>25.08.2020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FFBAB8-8D94-4ACB-B697-7D9C8677E5EE}"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D87BDBA-1F45-474A-8242-C2CB5C74FC99}" type="datetimeFigureOut">
              <a:rPr lang="ru-RU" smtClean="0"/>
              <a:pPr/>
              <a:t>25.08.2020</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AFFBAB8-8D94-4ACB-B697-7D9C8677E5E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052736"/>
            <a:ext cx="7920880" cy="3600400"/>
          </a:xfrm>
        </p:spPr>
        <p:txBody>
          <a:bodyPr>
            <a:normAutofit fontScale="90000"/>
          </a:bodyPr>
          <a:lstStyle/>
          <a:p>
            <a:r>
              <a:rPr lang="kk-KZ" dirty="0" smtClean="0"/>
              <a:t>Әлеуметтік зерттеу </a:t>
            </a:r>
            <a:br>
              <a:rPr lang="kk-KZ" dirty="0" smtClean="0"/>
            </a:br>
            <a:r>
              <a:rPr lang="kk-KZ" dirty="0" smtClean="0"/>
              <a:t>Тақрыбы:</a:t>
            </a:r>
            <a:br>
              <a:rPr lang="kk-KZ" dirty="0" smtClean="0"/>
            </a:br>
            <a:r>
              <a:rPr lang="kk-KZ" dirty="0" smtClean="0"/>
              <a:t>Жастардың әлеуметтік желілерге </a:t>
            </a:r>
            <a:r>
              <a:rPr lang="kk-KZ" dirty="0" smtClean="0"/>
              <a:t>тәуелділгі</a:t>
            </a:r>
            <a:br>
              <a:rPr lang="kk-KZ" dirty="0" smtClean="0"/>
            </a:br>
            <a:r>
              <a:rPr lang="kk-KZ" dirty="0" smtClean="0"/>
              <a:t/>
            </a:r>
            <a:br>
              <a:rPr lang="kk-KZ" dirty="0" smtClean="0"/>
            </a:br>
            <a:r>
              <a:rPr lang="kk-KZ" sz="2000" dirty="0" smtClean="0"/>
              <a:t>Орындағандар : 12-ГМк-1 группа студенттері Қадырханов Мерхат және Қондыбаев Ернұр </a:t>
            </a:r>
            <a:r>
              <a:rPr lang="ru-RU" sz="2000" dirty="0" smtClean="0"/>
              <a:t/>
            </a:r>
            <a:br>
              <a:rPr lang="ru-RU" sz="2000" dirty="0" smtClean="0"/>
            </a:br>
            <a:endParaRPr lang="ru-RU" sz="2000" dirty="0"/>
          </a:p>
        </p:txBody>
      </p:sp>
    </p:spTree>
    <p:extLst>
      <p:ext uri="{BB962C8B-B14F-4D97-AF65-F5344CB8AC3E}">
        <p14:creationId xmlns:p14="http://schemas.microsoft.com/office/powerpoint/2010/main" xmlns="" val="3237079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l="18107" r="18107"/>
          <a:stretch>
            <a:fillRect/>
          </a:stretch>
        </p:blipFill>
        <p:spPr>
          <a:xfrm>
            <a:off x="4475162" y="1700213"/>
            <a:ext cx="4489325" cy="4608512"/>
          </a:xfrm>
        </p:spPr>
      </p:pic>
      <p:sp>
        <p:nvSpPr>
          <p:cNvPr id="6" name="Текст 5"/>
          <p:cNvSpPr>
            <a:spLocks noGrp="1"/>
          </p:cNvSpPr>
          <p:nvPr>
            <p:ph type="body" sz="half" idx="2"/>
          </p:nvPr>
        </p:nvSpPr>
        <p:spPr>
          <a:xfrm>
            <a:off x="395536" y="1628800"/>
            <a:ext cx="4248472" cy="4968552"/>
          </a:xfrm>
        </p:spPr>
        <p:txBody>
          <a:bodyPr>
            <a:normAutofit lnSpcReduction="10000"/>
          </a:bodyPr>
          <a:lstStyle/>
          <a:p>
            <a:r>
              <a:rPr lang="kk-KZ" b="1" u="sng" dirty="0" smtClean="0"/>
              <a:t>Зерттеу мақсаты</a:t>
            </a:r>
            <a:r>
              <a:rPr lang="kk-KZ" dirty="0" smtClean="0"/>
              <a:t>: Жастардың әлеуметтік желілерге тәуелділігінің себептерін анықтап алдын алу шараларын ұйымдастыру.</a:t>
            </a:r>
          </a:p>
          <a:p>
            <a:r>
              <a:rPr lang="kk-KZ" dirty="0"/>
              <a:t> </a:t>
            </a:r>
            <a:r>
              <a:rPr lang="kk-KZ" b="1" u="sng" dirty="0"/>
              <a:t>Тақрып өзектілігі</a:t>
            </a:r>
            <a:r>
              <a:rPr lang="kk-KZ" dirty="0"/>
              <a:t>: Қазіргі кездегі жастарды қызықтыратын әлеуметтік желілержің сан алуан көптігі. Соңғы кездегі жастардың демалу орындары ретіндегі әлеуметтік желінін орны басым болуы. Дүниежүзілік статистикаға сүйенсек, жер бетіндегі адамдардың 50% әлеуметтік желіде тіркеуде. Біздің заманымызда  «Вконтакте», «</a:t>
            </a:r>
            <a:r>
              <a:rPr lang="en-US" dirty="0"/>
              <a:t>Facebook», «M</a:t>
            </a:r>
            <a:r>
              <a:rPr lang="kk-KZ" dirty="0"/>
              <a:t>ой мир», «Мир тесен», «Одноклассники», «</a:t>
            </a:r>
            <a:r>
              <a:rPr lang="en-US" dirty="0"/>
              <a:t>MySpace», «Twitter», </a:t>
            </a:r>
            <a:r>
              <a:rPr lang="en-US" dirty="0" smtClean="0"/>
              <a:t>«Live Journal», </a:t>
            </a:r>
            <a:r>
              <a:rPr lang="en-US" dirty="0"/>
              <a:t>«WhatsApp» </a:t>
            </a:r>
            <a:r>
              <a:rPr lang="kk-KZ" dirty="0"/>
              <a:t>және т.б әлеуметтік желілер бар. Мысал келітерін болсақ жастардың 96% әлеуметтік желілерде ұдайы қарым-қатынаста болады.</a:t>
            </a:r>
            <a:endParaRPr lang="kk-KZ" dirty="0" smtClean="0"/>
          </a:p>
          <a:p>
            <a:pPr marL="0" indent="0">
              <a:buNone/>
            </a:pPr>
            <a:endParaRPr lang="ru-RU" dirty="0"/>
          </a:p>
        </p:txBody>
      </p:sp>
      <p:sp>
        <p:nvSpPr>
          <p:cNvPr id="4" name="Заголовок 3"/>
          <p:cNvSpPr>
            <a:spLocks noGrp="1"/>
          </p:cNvSpPr>
          <p:nvPr>
            <p:ph type="title"/>
          </p:nvPr>
        </p:nvSpPr>
        <p:spPr>
          <a:xfrm>
            <a:off x="611560" y="188640"/>
            <a:ext cx="7488832" cy="1287016"/>
          </a:xfrm>
        </p:spPr>
        <p:txBody>
          <a:bodyPr/>
          <a:lstStyle/>
          <a:p>
            <a:r>
              <a:rPr lang="kk-KZ" dirty="0" smtClean="0"/>
              <a:t>Зерттеу обьектісі: жастар</a:t>
            </a:r>
            <a:endParaRPr lang="ru-RU" dirty="0"/>
          </a:p>
        </p:txBody>
      </p:sp>
    </p:spTree>
    <p:extLst>
      <p:ext uri="{BB962C8B-B14F-4D97-AF65-F5344CB8AC3E}">
        <p14:creationId xmlns:p14="http://schemas.microsoft.com/office/powerpoint/2010/main" xmlns="" val="428454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548680"/>
            <a:ext cx="3636085" cy="1258493"/>
          </a:xfrm>
        </p:spPr>
        <p:txBody>
          <a:bodyPr/>
          <a:lstStyle/>
          <a:p>
            <a:r>
              <a:rPr lang="ru-RU" u="sng" dirty="0"/>
              <a:t>Зерттеу құбылыстары</a:t>
            </a:r>
          </a:p>
        </p:txBody>
      </p:sp>
      <p:pic>
        <p:nvPicPr>
          <p:cNvPr id="8" name="Объект 7"/>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644008" y="620688"/>
            <a:ext cx="3872359" cy="2257625"/>
          </a:xfrm>
        </p:spPr>
      </p:pic>
      <p:sp>
        <p:nvSpPr>
          <p:cNvPr id="7" name="Текст 6"/>
          <p:cNvSpPr>
            <a:spLocks noGrp="1"/>
          </p:cNvSpPr>
          <p:nvPr>
            <p:ph type="body" sz="half" idx="2"/>
          </p:nvPr>
        </p:nvSpPr>
        <p:spPr>
          <a:xfrm>
            <a:off x="467544" y="1988840"/>
            <a:ext cx="3672408" cy="3600400"/>
          </a:xfrm>
        </p:spPr>
        <p:txBody>
          <a:bodyPr>
            <a:normAutofit/>
          </a:bodyPr>
          <a:lstStyle/>
          <a:p>
            <a:r>
              <a:rPr lang="ru-RU" sz="1600" dirty="0" smtClean="0"/>
              <a:t>Ғаламторда </a:t>
            </a:r>
            <a:r>
              <a:rPr lang="ru-RU" sz="1600" dirty="0" err="1"/>
              <a:t>әлеуметтік</a:t>
            </a:r>
            <a:r>
              <a:rPr lang="ru-RU" sz="1600" dirty="0"/>
              <a:t> </a:t>
            </a:r>
            <a:r>
              <a:rPr lang="ru-RU" sz="1600" dirty="0" err="1"/>
              <a:t>желілердің</a:t>
            </a:r>
            <a:r>
              <a:rPr lang="ru-RU" sz="1600" dirty="0"/>
              <a:t> </a:t>
            </a:r>
            <a:r>
              <a:rPr lang="ru-RU" sz="1600" dirty="0" err="1"/>
              <a:t>пайда</a:t>
            </a:r>
            <a:r>
              <a:rPr lang="ru-RU" sz="1600" dirty="0"/>
              <a:t> </a:t>
            </a:r>
            <a:r>
              <a:rPr lang="ru-RU" sz="1600" dirty="0" err="1"/>
              <a:t>болғаннан</a:t>
            </a:r>
            <a:r>
              <a:rPr lang="ru-RU" sz="1600" dirty="0"/>
              <a:t> </a:t>
            </a:r>
            <a:r>
              <a:rPr lang="ru-RU" sz="1600" dirty="0" err="1"/>
              <a:t>кейін</a:t>
            </a:r>
            <a:r>
              <a:rPr lang="ru-RU" sz="1600" dirty="0"/>
              <a:t> </a:t>
            </a:r>
            <a:r>
              <a:rPr lang="ru-RU" sz="1600" dirty="0" err="1"/>
              <a:t>ғаламтордан</a:t>
            </a:r>
            <a:r>
              <a:rPr lang="ru-RU" sz="1600" dirty="0"/>
              <a:t> </a:t>
            </a:r>
            <a:r>
              <a:rPr lang="ru-RU" sz="1600" dirty="0" err="1"/>
              <a:t>тәуелді</a:t>
            </a:r>
            <a:r>
              <a:rPr lang="ru-RU" sz="1600" dirty="0"/>
              <a:t> </a:t>
            </a:r>
            <a:r>
              <a:rPr lang="ru-RU" sz="1600" dirty="0" err="1"/>
              <a:t>адамдардың</a:t>
            </a:r>
            <a:r>
              <a:rPr lang="ru-RU" sz="1600" dirty="0"/>
              <a:t> </a:t>
            </a:r>
            <a:r>
              <a:rPr lang="ru-RU" sz="1600" dirty="0" err="1"/>
              <a:t>пайызы</a:t>
            </a:r>
            <a:r>
              <a:rPr lang="ru-RU" sz="1600" dirty="0"/>
              <a:t> 4 </a:t>
            </a:r>
            <a:r>
              <a:rPr lang="ru-RU" sz="1600" dirty="0" err="1"/>
              <a:t>есе</a:t>
            </a:r>
            <a:r>
              <a:rPr lang="ru-RU" sz="1600" dirty="0"/>
              <a:t> </a:t>
            </a:r>
            <a:r>
              <a:rPr lang="ru-RU" sz="1600" dirty="0" err="1"/>
              <a:t>көбейді</a:t>
            </a:r>
            <a:r>
              <a:rPr lang="ru-RU" sz="1600" dirty="0"/>
              <a:t>. </a:t>
            </a:r>
            <a:r>
              <a:rPr lang="ru-RU" sz="1600" dirty="0" err="1"/>
              <a:t>Ең</a:t>
            </a:r>
            <a:r>
              <a:rPr lang="ru-RU" sz="1600" dirty="0"/>
              <a:t> </a:t>
            </a:r>
            <a:r>
              <a:rPr lang="ru-RU" sz="1600" dirty="0" err="1"/>
              <a:t>алғаш</a:t>
            </a:r>
            <a:r>
              <a:rPr lang="ru-RU" sz="1600" dirty="0"/>
              <a:t> </a:t>
            </a:r>
            <a:r>
              <a:rPr lang="ru-RU" sz="1600" dirty="0" err="1"/>
              <a:t>пайда</a:t>
            </a:r>
            <a:r>
              <a:rPr lang="ru-RU" sz="1600" dirty="0"/>
              <a:t> </a:t>
            </a:r>
            <a:r>
              <a:rPr lang="ru-RU" sz="1600" dirty="0" err="1"/>
              <a:t>болған</a:t>
            </a:r>
            <a:r>
              <a:rPr lang="ru-RU" sz="1600" dirty="0"/>
              <a:t> </a:t>
            </a:r>
            <a:r>
              <a:rPr lang="ru-RU" sz="1600" dirty="0" err="1"/>
              <a:t>әлеуметтік</a:t>
            </a:r>
            <a:r>
              <a:rPr lang="ru-RU" sz="1600" dirty="0"/>
              <a:t> </a:t>
            </a:r>
            <a:r>
              <a:rPr lang="ru-RU" sz="1600" dirty="0" err="1"/>
              <a:t>желі</a:t>
            </a:r>
            <a:r>
              <a:rPr lang="ru-RU" sz="1600" dirty="0"/>
              <a:t> </a:t>
            </a:r>
            <a:r>
              <a:rPr lang="ru-RU" sz="1600" dirty="0" err="1"/>
              <a:t>ретінде</a:t>
            </a:r>
            <a:r>
              <a:rPr lang="ru-RU" sz="1600" dirty="0"/>
              <a:t> </a:t>
            </a:r>
            <a:r>
              <a:rPr lang="en-US" sz="1600" dirty="0"/>
              <a:t>Classmates.com </a:t>
            </a:r>
            <a:r>
              <a:rPr lang="ru-RU" sz="1600" dirty="0" err="1"/>
              <a:t>желісін</a:t>
            </a:r>
            <a:r>
              <a:rPr lang="ru-RU" sz="1600" dirty="0"/>
              <a:t> </a:t>
            </a:r>
            <a:r>
              <a:rPr lang="ru-RU" sz="1600" dirty="0" err="1"/>
              <a:t>қарастыруға</a:t>
            </a:r>
            <a:r>
              <a:rPr lang="ru-RU" sz="1600" dirty="0"/>
              <a:t> </a:t>
            </a:r>
            <a:r>
              <a:rPr lang="ru-RU" sz="1600" dirty="0" err="1"/>
              <a:t>болды</a:t>
            </a:r>
            <a:r>
              <a:rPr lang="ru-RU" sz="1600" dirty="0"/>
              <a:t> </a:t>
            </a:r>
            <a:r>
              <a:rPr lang="ru-RU" sz="1600" dirty="0" err="1"/>
              <a:t>ол</a:t>
            </a:r>
            <a:r>
              <a:rPr lang="ru-RU" sz="1600" dirty="0"/>
              <a:t> 1995 </a:t>
            </a:r>
            <a:r>
              <a:rPr lang="ru-RU" sz="1600" dirty="0" err="1"/>
              <a:t>жылдаң</a:t>
            </a:r>
            <a:r>
              <a:rPr lang="ru-RU" sz="1600" dirty="0"/>
              <a:t> </a:t>
            </a:r>
            <a:r>
              <a:rPr lang="ru-RU" sz="1600" dirty="0" err="1"/>
              <a:t>бастап</a:t>
            </a:r>
            <a:r>
              <a:rPr lang="ru-RU" sz="1600" dirty="0"/>
              <a:t> </a:t>
            </a:r>
            <a:r>
              <a:rPr lang="ru-RU" sz="1600" dirty="0" err="1"/>
              <a:t>жұмыс</a:t>
            </a:r>
            <a:r>
              <a:rPr lang="ru-RU" sz="1600" dirty="0"/>
              <a:t> </a:t>
            </a:r>
            <a:r>
              <a:rPr lang="ru-RU" sz="1600" dirty="0" err="1"/>
              <a:t>істейді</a:t>
            </a:r>
            <a:r>
              <a:rPr lang="ru-RU" sz="1600" dirty="0"/>
              <a:t> </a:t>
            </a:r>
            <a:r>
              <a:rPr lang="ru-RU" sz="1600" dirty="0" err="1"/>
              <a:t>және</a:t>
            </a:r>
            <a:r>
              <a:rPr lang="ru-RU" sz="1600" dirty="0"/>
              <a:t> </a:t>
            </a:r>
            <a:r>
              <a:rPr lang="ru-RU" sz="1600" dirty="0" err="1"/>
              <a:t>қазіргі</a:t>
            </a:r>
            <a:r>
              <a:rPr lang="ru-RU" sz="1600" dirty="0"/>
              <a:t> </a:t>
            </a:r>
            <a:r>
              <a:rPr lang="ru-RU" sz="1600" dirty="0" err="1"/>
              <a:t>кезде</a:t>
            </a:r>
            <a:r>
              <a:rPr lang="ru-RU" sz="1600" dirty="0"/>
              <a:t> </a:t>
            </a:r>
            <a:r>
              <a:rPr lang="ru-RU" sz="1600" dirty="0" err="1"/>
              <a:t>ол</a:t>
            </a:r>
            <a:r>
              <a:rPr lang="ru-RU" sz="1600" dirty="0"/>
              <a:t> </a:t>
            </a:r>
            <a:r>
              <a:rPr lang="ru-RU" sz="1600" dirty="0" err="1"/>
              <a:t>желіде</a:t>
            </a:r>
            <a:r>
              <a:rPr lang="ru-RU" sz="1600" dirty="0"/>
              <a:t> </a:t>
            </a:r>
            <a:r>
              <a:rPr lang="ru-RU" sz="1600" dirty="0" err="1"/>
              <a:t>тіркелген</a:t>
            </a:r>
            <a:r>
              <a:rPr lang="ru-RU" sz="1600" dirty="0"/>
              <a:t> </a:t>
            </a:r>
            <a:r>
              <a:rPr lang="ru-RU" sz="1600" dirty="0" err="1"/>
              <a:t>адамдардың</a:t>
            </a:r>
            <a:r>
              <a:rPr lang="ru-RU" sz="1600" dirty="0"/>
              <a:t> саны 50 </a:t>
            </a:r>
            <a:r>
              <a:rPr lang="ru-RU" sz="1600" dirty="0" err="1"/>
              <a:t>миллионнан</a:t>
            </a:r>
            <a:r>
              <a:rPr lang="ru-RU" sz="1600" dirty="0"/>
              <a:t> </a:t>
            </a:r>
            <a:r>
              <a:rPr lang="ru-RU" sz="1600" dirty="0" err="1"/>
              <a:t>асып</a:t>
            </a:r>
            <a:r>
              <a:rPr lang="ru-RU" sz="1600" dirty="0"/>
              <a:t> </a:t>
            </a:r>
            <a:r>
              <a:rPr lang="ru-RU" sz="1600" dirty="0" err="1" smtClean="0"/>
              <a:t>кетті</a:t>
            </a:r>
            <a:r>
              <a:rPr lang="ru-RU" sz="1600" dirty="0" smtClean="0"/>
              <a:t>. Ресейлік </a:t>
            </a:r>
            <a:r>
              <a:rPr lang="ru-RU" sz="1600" dirty="0" err="1" smtClean="0"/>
              <a:t>Одноклассники.ру</a:t>
            </a:r>
            <a:r>
              <a:rPr lang="ru-RU" sz="1600" dirty="0" smtClean="0"/>
              <a:t> же</a:t>
            </a:r>
            <a:r>
              <a:rPr lang="kk-KZ" sz="1600" dirty="0" smtClean="0"/>
              <a:t>лісі онын орыс баламасы деп де айтуға тура келеді.</a:t>
            </a:r>
            <a:r>
              <a:rPr lang="ru-RU" sz="1600" dirty="0" smtClean="0"/>
              <a:t> </a:t>
            </a:r>
            <a:endParaRPr lang="ru-RU" sz="1600" dirty="0"/>
          </a:p>
        </p:txBody>
      </p:sp>
      <p:pic>
        <p:nvPicPr>
          <p:cNvPr id="10" name="Объект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0" y="3284983"/>
            <a:ext cx="3960440" cy="2257625"/>
          </a:xfrm>
          <a:prstGeom prst="rect">
            <a:avLst/>
          </a:prstGeom>
        </p:spPr>
      </p:pic>
    </p:spTree>
    <p:extLst>
      <p:ext uri="{BB962C8B-B14F-4D97-AF65-F5344CB8AC3E}">
        <p14:creationId xmlns:p14="http://schemas.microsoft.com/office/powerpoint/2010/main" xmlns="" val="737234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Текст 9"/>
          <p:cNvSpPr>
            <a:spLocks noGrp="1"/>
          </p:cNvSpPr>
          <p:nvPr>
            <p:ph type="body" sz="half" idx="2"/>
          </p:nvPr>
        </p:nvSpPr>
        <p:spPr>
          <a:xfrm>
            <a:off x="4499992" y="537210"/>
            <a:ext cx="4176464" cy="5256584"/>
          </a:xfrm>
        </p:spPr>
        <p:txBody>
          <a:bodyPr>
            <a:normAutofit/>
          </a:bodyPr>
          <a:lstStyle/>
          <a:p>
            <a:r>
              <a:rPr lang="ru-RU" sz="1600" dirty="0"/>
              <a:t>Ресейлік </a:t>
            </a:r>
            <a:r>
              <a:rPr lang="ru-RU" sz="1600" dirty="0" err="1"/>
              <a:t>ғалымдардың</a:t>
            </a:r>
            <a:r>
              <a:rPr lang="ru-RU" sz="1600" dirty="0"/>
              <a:t> </a:t>
            </a:r>
            <a:r>
              <a:rPr lang="ru-RU" sz="1600" dirty="0" err="1"/>
              <a:t>статистикасына</a:t>
            </a:r>
            <a:r>
              <a:rPr lang="ru-RU" sz="1600" dirty="0"/>
              <a:t> </a:t>
            </a:r>
            <a:r>
              <a:rPr lang="ru-RU" sz="1600" dirty="0" err="1"/>
              <a:t>сүйенсек</a:t>
            </a:r>
            <a:r>
              <a:rPr lang="ru-RU" sz="1600" dirty="0"/>
              <a:t> «</a:t>
            </a:r>
            <a:r>
              <a:rPr lang="ru-RU" sz="1600" dirty="0" err="1"/>
              <a:t>Вконтакте</a:t>
            </a:r>
            <a:r>
              <a:rPr lang="ru-RU" sz="1600" dirty="0"/>
              <a:t>» </a:t>
            </a:r>
            <a:r>
              <a:rPr lang="ru-RU" sz="1600" dirty="0" err="1"/>
              <a:t>желісіне</a:t>
            </a:r>
            <a:r>
              <a:rPr lang="ru-RU" sz="1600" dirty="0"/>
              <a:t> </a:t>
            </a:r>
            <a:r>
              <a:rPr lang="ru-RU" sz="1600" dirty="0" err="1"/>
              <a:t>күніне</a:t>
            </a:r>
            <a:r>
              <a:rPr lang="ru-RU" sz="1600" dirty="0"/>
              <a:t> 30 млн </a:t>
            </a:r>
            <a:r>
              <a:rPr lang="ru-RU" sz="1600" dirty="0" err="1"/>
              <a:t>адам</a:t>
            </a:r>
            <a:r>
              <a:rPr lang="ru-RU" sz="1600" dirty="0"/>
              <a:t>, «Одноклассники» </a:t>
            </a:r>
            <a:r>
              <a:rPr lang="ru-RU" sz="1600" dirty="0" err="1"/>
              <a:t>желісіне</a:t>
            </a:r>
            <a:r>
              <a:rPr lang="ru-RU" sz="1600" dirty="0"/>
              <a:t> 22 млн </a:t>
            </a:r>
            <a:r>
              <a:rPr lang="ru-RU" sz="1600" dirty="0" err="1"/>
              <a:t>адам</a:t>
            </a:r>
            <a:r>
              <a:rPr lang="ru-RU" sz="1600" dirty="0"/>
              <a:t> </a:t>
            </a:r>
            <a:r>
              <a:rPr lang="ru-RU" sz="1600" dirty="0" err="1"/>
              <a:t>кіреді</a:t>
            </a:r>
            <a:r>
              <a:rPr lang="ru-RU" sz="1600" dirty="0"/>
              <a:t>. </a:t>
            </a:r>
            <a:r>
              <a:rPr lang="ru-RU" sz="1600" dirty="0" err="1"/>
              <a:t>Жастардың</a:t>
            </a:r>
            <a:r>
              <a:rPr lang="ru-RU" sz="1600" dirty="0"/>
              <a:t> </a:t>
            </a:r>
            <a:r>
              <a:rPr lang="ru-RU" sz="1600" dirty="0" err="1"/>
              <a:t>әлеуметтік</a:t>
            </a:r>
            <a:r>
              <a:rPr lang="ru-RU" sz="1600" dirty="0"/>
              <a:t> </a:t>
            </a:r>
            <a:r>
              <a:rPr lang="ru-RU" sz="1600" dirty="0" err="1"/>
              <a:t>желілердегі</a:t>
            </a:r>
            <a:r>
              <a:rPr lang="ru-RU" sz="1600" dirty="0"/>
              <a:t> бос </a:t>
            </a:r>
            <a:r>
              <a:rPr lang="ru-RU" sz="1600" dirty="0" err="1"/>
              <a:t>уақытын</a:t>
            </a:r>
            <a:r>
              <a:rPr lang="ru-RU" sz="1600" dirty="0"/>
              <a:t> </a:t>
            </a:r>
            <a:r>
              <a:rPr lang="ru-RU" sz="1600" dirty="0" err="1"/>
              <a:t>өткізуі</a:t>
            </a:r>
            <a:r>
              <a:rPr lang="ru-RU" sz="1600" dirty="0"/>
              <a:t> </a:t>
            </a:r>
            <a:r>
              <a:rPr lang="ru-RU" sz="1600" dirty="0" err="1"/>
              <a:t>әлеуметтік</a:t>
            </a:r>
            <a:r>
              <a:rPr lang="ru-RU" sz="1600" dirty="0"/>
              <a:t> </a:t>
            </a:r>
            <a:r>
              <a:rPr lang="ru-RU" sz="1600" dirty="0" err="1"/>
              <a:t>желілердегі</a:t>
            </a:r>
            <a:r>
              <a:rPr lang="ru-RU" sz="1600" dirty="0"/>
              <a:t> </a:t>
            </a:r>
            <a:r>
              <a:rPr lang="ru-RU" sz="1600" dirty="0" err="1"/>
              <a:t>көптеген</a:t>
            </a:r>
            <a:r>
              <a:rPr lang="ru-RU" sz="1600" dirty="0"/>
              <a:t> </a:t>
            </a:r>
            <a:r>
              <a:rPr lang="ru-RU" sz="1600" dirty="0" err="1"/>
              <a:t>қызықты</a:t>
            </a:r>
            <a:r>
              <a:rPr lang="ru-RU" sz="1600" dirty="0"/>
              <a:t> </a:t>
            </a:r>
            <a:r>
              <a:rPr lang="ru-RU" sz="1600" dirty="0" err="1"/>
              <a:t>контеттін</a:t>
            </a:r>
            <a:r>
              <a:rPr lang="ru-RU" sz="1600" dirty="0"/>
              <a:t> </a:t>
            </a:r>
            <a:r>
              <a:rPr lang="ru-RU" sz="1600" dirty="0" err="1"/>
              <a:t>барлығы</a:t>
            </a:r>
            <a:r>
              <a:rPr lang="ru-RU" sz="1600" dirty="0"/>
              <a:t> </a:t>
            </a:r>
            <a:r>
              <a:rPr lang="ru-RU" sz="1600" dirty="0" err="1"/>
              <a:t>себеп</a:t>
            </a:r>
            <a:r>
              <a:rPr lang="ru-RU" sz="1600" dirty="0"/>
              <a:t> </a:t>
            </a:r>
            <a:r>
              <a:rPr lang="ru-RU" sz="1600" dirty="0" err="1"/>
              <a:t>болады</a:t>
            </a:r>
            <a:r>
              <a:rPr lang="ru-RU" sz="1600" dirty="0"/>
              <a:t>. «</a:t>
            </a:r>
            <a:r>
              <a:rPr lang="ru-RU" sz="1600" dirty="0" err="1"/>
              <a:t>Қандай</a:t>
            </a:r>
            <a:r>
              <a:rPr lang="ru-RU" sz="1600" dirty="0"/>
              <a:t> </a:t>
            </a:r>
            <a:r>
              <a:rPr lang="ru-RU" sz="1600" dirty="0" err="1"/>
              <a:t>мақсатпен</a:t>
            </a:r>
            <a:r>
              <a:rPr lang="ru-RU" sz="1600" dirty="0"/>
              <a:t> </a:t>
            </a:r>
            <a:r>
              <a:rPr lang="ru-RU" sz="1600" dirty="0" err="1"/>
              <a:t>әлеуметтік</a:t>
            </a:r>
            <a:r>
              <a:rPr lang="ru-RU" sz="1600" dirty="0"/>
              <a:t> </a:t>
            </a:r>
            <a:r>
              <a:rPr lang="ru-RU" sz="1600" dirty="0" err="1"/>
              <a:t>желілерге</a:t>
            </a:r>
            <a:r>
              <a:rPr lang="ru-RU" sz="1600" dirty="0"/>
              <a:t> </a:t>
            </a:r>
            <a:r>
              <a:rPr lang="ru-RU" sz="1600" dirty="0" err="1"/>
              <a:t>тіркелдініз</a:t>
            </a:r>
            <a:r>
              <a:rPr lang="ru-RU" sz="1600" dirty="0"/>
              <a:t>?» </a:t>
            </a:r>
            <a:r>
              <a:rPr lang="ru-RU" sz="1600" dirty="0" err="1"/>
              <a:t>деген</a:t>
            </a:r>
            <a:r>
              <a:rPr lang="ru-RU" sz="1600" dirty="0"/>
              <a:t> </a:t>
            </a:r>
            <a:r>
              <a:rPr lang="ru-RU" sz="1600" dirty="0" err="1"/>
              <a:t>сұрққа</a:t>
            </a:r>
            <a:r>
              <a:rPr lang="ru-RU" sz="1600" dirty="0"/>
              <a:t> </a:t>
            </a:r>
            <a:r>
              <a:rPr lang="ru-RU" sz="1600" dirty="0" err="1"/>
              <a:t>жауап</a:t>
            </a:r>
            <a:r>
              <a:rPr lang="ru-RU" sz="1600" dirty="0"/>
              <a:t> </a:t>
            </a:r>
            <a:r>
              <a:rPr lang="ru-RU" sz="1600" dirty="0" err="1"/>
              <a:t>берген</a:t>
            </a:r>
            <a:r>
              <a:rPr lang="ru-RU" sz="1600" dirty="0"/>
              <a:t> </a:t>
            </a:r>
            <a:r>
              <a:rPr lang="ru-RU" sz="1600" dirty="0" err="1"/>
              <a:t>адамдардың</a:t>
            </a:r>
            <a:r>
              <a:rPr lang="ru-RU" sz="1600" dirty="0"/>
              <a:t> </a:t>
            </a:r>
            <a:r>
              <a:rPr lang="ru-RU" sz="1600" dirty="0" err="1"/>
              <a:t>көбі</a:t>
            </a:r>
            <a:r>
              <a:rPr lang="ru-RU" sz="1600" dirty="0"/>
              <a:t> «</a:t>
            </a:r>
            <a:r>
              <a:rPr lang="ru-RU" sz="1600" dirty="0" err="1"/>
              <a:t>достарымен</a:t>
            </a:r>
            <a:r>
              <a:rPr lang="ru-RU" sz="1600" dirty="0"/>
              <a:t>, </a:t>
            </a:r>
            <a:r>
              <a:rPr lang="ru-RU" sz="1600" dirty="0" err="1"/>
              <a:t>класстастарымен</a:t>
            </a:r>
            <a:r>
              <a:rPr lang="ru-RU" sz="1600" dirty="0"/>
              <a:t> </a:t>
            </a:r>
            <a:r>
              <a:rPr lang="ru-RU" sz="1600" dirty="0" err="1"/>
              <a:t>және</a:t>
            </a:r>
            <a:r>
              <a:rPr lang="ru-RU" sz="1600" dirty="0"/>
              <a:t> </a:t>
            </a:r>
            <a:r>
              <a:rPr lang="ru-RU" sz="1600" dirty="0" err="1"/>
              <a:t>группаластарымен</a:t>
            </a:r>
            <a:r>
              <a:rPr lang="ru-RU" sz="1600" dirty="0"/>
              <a:t> </a:t>
            </a:r>
            <a:r>
              <a:rPr lang="ru-RU" sz="1600" dirty="0" err="1"/>
              <a:t>қарым-қатынаста</a:t>
            </a:r>
            <a:r>
              <a:rPr lang="ru-RU" sz="1600" dirty="0"/>
              <a:t> болу </a:t>
            </a:r>
            <a:r>
              <a:rPr lang="ru-RU" sz="1600" dirty="0" err="1"/>
              <a:t>үшін</a:t>
            </a:r>
            <a:r>
              <a:rPr lang="ru-RU" sz="1600" dirty="0"/>
              <a:t>» </a:t>
            </a:r>
            <a:r>
              <a:rPr lang="ru-RU" sz="1600" dirty="0" err="1"/>
              <a:t>деп</a:t>
            </a:r>
            <a:r>
              <a:rPr lang="ru-RU" sz="1600" dirty="0"/>
              <a:t> </a:t>
            </a:r>
            <a:r>
              <a:rPr lang="ru-RU" sz="1600" dirty="0" err="1"/>
              <a:t>жауап</a:t>
            </a:r>
            <a:r>
              <a:rPr lang="ru-RU" sz="1600" dirty="0"/>
              <a:t> </a:t>
            </a:r>
            <a:r>
              <a:rPr lang="ru-RU" sz="1600" dirty="0" err="1"/>
              <a:t>берді</a:t>
            </a:r>
            <a:r>
              <a:rPr lang="ru-RU" sz="1600" dirty="0"/>
              <a:t>. </a:t>
            </a:r>
            <a:r>
              <a:rPr lang="ru-RU" sz="1600" dirty="0" err="1"/>
              <a:t>Осыған</a:t>
            </a:r>
            <a:r>
              <a:rPr lang="ru-RU" sz="1600" dirty="0"/>
              <a:t> </a:t>
            </a:r>
            <a:r>
              <a:rPr lang="ru-RU" sz="1600" dirty="0" err="1"/>
              <a:t>қарай</a:t>
            </a:r>
            <a:r>
              <a:rPr lang="ru-RU" sz="1600" dirty="0"/>
              <a:t> </a:t>
            </a:r>
            <a:r>
              <a:rPr lang="ru-RU" sz="1600" dirty="0" err="1"/>
              <a:t>қазіргі</a:t>
            </a:r>
            <a:r>
              <a:rPr lang="ru-RU" sz="1600" dirty="0"/>
              <a:t> </a:t>
            </a:r>
            <a:r>
              <a:rPr lang="ru-RU" sz="1600" dirty="0" err="1"/>
              <a:t>жастардың</a:t>
            </a:r>
            <a:r>
              <a:rPr lang="ru-RU" sz="1600" dirty="0"/>
              <a:t> </a:t>
            </a:r>
            <a:r>
              <a:rPr lang="ru-RU" sz="1600" dirty="0" err="1"/>
              <a:t>тікелей</a:t>
            </a:r>
            <a:r>
              <a:rPr lang="ru-RU" sz="1600" dirty="0"/>
              <a:t>, </a:t>
            </a:r>
            <a:r>
              <a:rPr lang="ru-RU" sz="1600" dirty="0" err="1"/>
              <a:t>нағыз</a:t>
            </a:r>
            <a:r>
              <a:rPr lang="ru-RU" sz="1600" dirty="0"/>
              <a:t> </a:t>
            </a:r>
            <a:r>
              <a:rPr lang="ru-RU" sz="1600" dirty="0" err="1"/>
              <a:t>қарым-қатынастың</a:t>
            </a:r>
            <a:r>
              <a:rPr lang="ru-RU" sz="1600" dirty="0"/>
              <a:t> </a:t>
            </a:r>
            <a:r>
              <a:rPr lang="ru-RU" sz="1600" dirty="0" err="1"/>
              <a:t>проблемасы</a:t>
            </a:r>
            <a:r>
              <a:rPr lang="ru-RU" sz="1600" dirty="0"/>
              <a:t> бар </a:t>
            </a:r>
            <a:r>
              <a:rPr lang="ru-RU" sz="1600" dirty="0" err="1"/>
              <a:t>екеніне</a:t>
            </a:r>
            <a:r>
              <a:rPr lang="ru-RU" sz="1600" dirty="0"/>
              <a:t> </a:t>
            </a:r>
            <a:r>
              <a:rPr lang="ru-RU" sz="1600" dirty="0" err="1"/>
              <a:t>көз</a:t>
            </a:r>
            <a:r>
              <a:rPr lang="ru-RU" sz="1600" dirty="0"/>
              <a:t> </a:t>
            </a:r>
            <a:r>
              <a:rPr lang="ru-RU" sz="1600" dirty="0" err="1"/>
              <a:t>жеткізе</a:t>
            </a:r>
            <a:r>
              <a:rPr lang="ru-RU" sz="1600" dirty="0"/>
              <a:t> </a:t>
            </a:r>
            <a:r>
              <a:rPr lang="ru-RU" sz="1600" dirty="0" err="1"/>
              <a:t>аламыз</a:t>
            </a:r>
            <a:r>
              <a:rPr lang="ru-RU" sz="1600" dirty="0"/>
              <a:t>.</a:t>
            </a:r>
          </a:p>
        </p:txBody>
      </p:sp>
      <p:pic>
        <p:nvPicPr>
          <p:cNvPr id="12" name="Объект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548680"/>
            <a:ext cx="3681612" cy="2304256"/>
          </a:xfrm>
          <a:prstGeom prst="rect">
            <a:avLst/>
          </a:prstGeom>
        </p:spPr>
      </p:pic>
      <p:pic>
        <p:nvPicPr>
          <p:cNvPr id="14" name="Объект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5963" y="3200648"/>
            <a:ext cx="3681612" cy="2593146"/>
          </a:xfrm>
          <a:prstGeom prst="rect">
            <a:avLst/>
          </a:prstGeom>
        </p:spPr>
      </p:pic>
    </p:spTree>
    <p:extLst>
      <p:ext uri="{BB962C8B-B14F-4D97-AF65-F5344CB8AC3E}">
        <p14:creationId xmlns:p14="http://schemas.microsoft.com/office/powerpoint/2010/main" xmlns="" val="3746699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539552" y="260649"/>
            <a:ext cx="3636085" cy="1152128"/>
          </a:xfrm>
        </p:spPr>
        <p:txBody>
          <a:bodyPr/>
          <a:lstStyle/>
          <a:p>
            <a:r>
              <a:rPr lang="ru-RU" u="sng" dirty="0"/>
              <a:t>Зерттеу </a:t>
            </a:r>
            <a:r>
              <a:rPr lang="ru-RU" u="sng" dirty="0" err="1" smtClean="0"/>
              <a:t>гипотезасы</a:t>
            </a:r>
            <a:r>
              <a:rPr lang="ru-RU" u="sng" dirty="0" smtClean="0"/>
              <a:t>:</a:t>
            </a:r>
            <a:endParaRPr lang="ru-RU" u="sng"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932039" y="404664"/>
            <a:ext cx="3494259" cy="2448272"/>
          </a:xfrm>
        </p:spPr>
      </p:pic>
      <p:sp>
        <p:nvSpPr>
          <p:cNvPr id="4" name="Текст 3"/>
          <p:cNvSpPr>
            <a:spLocks noGrp="1"/>
          </p:cNvSpPr>
          <p:nvPr>
            <p:ph type="body" sz="half" idx="2"/>
          </p:nvPr>
        </p:nvSpPr>
        <p:spPr>
          <a:xfrm>
            <a:off x="539552" y="1628800"/>
            <a:ext cx="3816424" cy="4608512"/>
          </a:xfrm>
        </p:spPr>
        <p:txBody>
          <a:bodyPr>
            <a:noAutofit/>
          </a:bodyPr>
          <a:lstStyle/>
          <a:p>
            <a:r>
              <a:rPr lang="ru-RU" sz="1600" dirty="0" err="1" smtClean="0"/>
              <a:t>Әлеуметтік</a:t>
            </a:r>
            <a:r>
              <a:rPr lang="ru-RU" sz="1600" dirty="0" smtClean="0"/>
              <a:t> </a:t>
            </a:r>
            <a:r>
              <a:rPr lang="ru-RU" sz="1600" dirty="0" err="1" smtClean="0"/>
              <a:t>желілерден</a:t>
            </a:r>
            <a:r>
              <a:rPr lang="ru-RU" sz="1600" dirty="0" smtClean="0"/>
              <a:t> </a:t>
            </a:r>
            <a:r>
              <a:rPr lang="ru-RU" sz="1600" dirty="0" err="1" smtClean="0"/>
              <a:t>тәуелділіктін</a:t>
            </a:r>
            <a:r>
              <a:rPr lang="ru-RU" sz="1600" dirty="0" smtClean="0"/>
              <a:t> </a:t>
            </a:r>
            <a:r>
              <a:rPr lang="ru-RU" sz="1600" dirty="0" err="1" smtClean="0"/>
              <a:t>алыдын</a:t>
            </a:r>
            <a:r>
              <a:rPr lang="ru-RU" sz="1600" dirty="0" smtClean="0"/>
              <a:t> </a:t>
            </a:r>
            <a:r>
              <a:rPr lang="ru-RU" sz="1600" dirty="0" err="1" smtClean="0"/>
              <a:t>алу</a:t>
            </a:r>
            <a:r>
              <a:rPr lang="ru-RU" sz="1600" dirty="0" smtClean="0"/>
              <a:t> </a:t>
            </a:r>
            <a:r>
              <a:rPr lang="ru-RU" sz="1600" dirty="0" err="1" smtClean="0"/>
              <a:t>үшін</a:t>
            </a:r>
            <a:r>
              <a:rPr lang="ru-RU" sz="1600" dirty="0" smtClean="0"/>
              <a:t>. </a:t>
            </a:r>
            <a:r>
              <a:rPr lang="ru-RU" sz="1600" dirty="0" err="1" smtClean="0"/>
              <a:t>Ең</a:t>
            </a:r>
            <a:r>
              <a:rPr lang="ru-RU" sz="1600" dirty="0" smtClean="0"/>
              <a:t> </a:t>
            </a:r>
            <a:r>
              <a:rPr lang="ru-RU" sz="1600" dirty="0" err="1" smtClean="0"/>
              <a:t>алдымен</a:t>
            </a:r>
            <a:r>
              <a:rPr lang="ru-RU" sz="1600" dirty="0" smtClean="0"/>
              <a:t> </a:t>
            </a:r>
            <a:r>
              <a:rPr lang="ru-RU" sz="1600" dirty="0" err="1" smtClean="0"/>
              <a:t>әлеуметтік</a:t>
            </a:r>
            <a:r>
              <a:rPr lang="ru-RU" sz="1600" dirty="0" smtClean="0"/>
              <a:t> </a:t>
            </a:r>
            <a:r>
              <a:rPr lang="ru-RU" sz="1600" dirty="0" err="1" smtClean="0"/>
              <a:t>желідегі</a:t>
            </a:r>
            <a:r>
              <a:rPr lang="ru-RU" sz="1600" dirty="0" smtClean="0"/>
              <a:t> </a:t>
            </a:r>
            <a:r>
              <a:rPr lang="ru-RU" sz="1600" dirty="0" err="1" smtClean="0"/>
              <a:t>болатын</a:t>
            </a:r>
            <a:r>
              <a:rPr lang="ru-RU" sz="1600" dirty="0" smtClean="0"/>
              <a:t> </a:t>
            </a:r>
            <a:r>
              <a:rPr lang="ru-RU" sz="1600" dirty="0" err="1" smtClean="0"/>
              <a:t>уақытты</a:t>
            </a:r>
            <a:r>
              <a:rPr lang="ru-RU" sz="1600" dirty="0" smtClean="0"/>
              <a:t> </a:t>
            </a:r>
            <a:r>
              <a:rPr lang="ru-RU" sz="1600" dirty="0" err="1" smtClean="0"/>
              <a:t>азайту</a:t>
            </a:r>
            <a:r>
              <a:rPr lang="ru-RU" sz="1600" dirty="0" smtClean="0"/>
              <a:t> </a:t>
            </a:r>
            <a:r>
              <a:rPr lang="ru-RU" sz="1600" dirty="0" err="1" smtClean="0"/>
              <a:t>қажет</a:t>
            </a:r>
            <a:r>
              <a:rPr lang="ru-RU" sz="1600" dirty="0" smtClean="0"/>
              <a:t>. </a:t>
            </a:r>
            <a:r>
              <a:rPr lang="ru-RU" sz="1600" dirty="0" err="1" smtClean="0"/>
              <a:t>Достарынызбен</a:t>
            </a:r>
            <a:r>
              <a:rPr lang="ru-RU" sz="1600" dirty="0" smtClean="0"/>
              <a:t> </a:t>
            </a:r>
            <a:r>
              <a:rPr lang="ru-RU" sz="1600" dirty="0" err="1" smtClean="0"/>
              <a:t>тікелей</a:t>
            </a:r>
            <a:r>
              <a:rPr lang="ru-RU" sz="1600" dirty="0" smtClean="0"/>
              <a:t> </a:t>
            </a:r>
            <a:r>
              <a:rPr lang="ru-RU" sz="1600" dirty="0" err="1" smtClean="0"/>
              <a:t>кездесіп</a:t>
            </a:r>
            <a:r>
              <a:rPr lang="ru-RU" sz="1600" dirty="0" smtClean="0"/>
              <a:t>, </a:t>
            </a:r>
            <a:r>
              <a:rPr lang="ru-RU" sz="1600" dirty="0" err="1" smtClean="0"/>
              <a:t>қонырау</a:t>
            </a:r>
            <a:r>
              <a:rPr lang="ru-RU" sz="1600" dirty="0" smtClean="0"/>
              <a:t> </a:t>
            </a:r>
            <a:r>
              <a:rPr lang="ru-RU" sz="1600" dirty="0" err="1" smtClean="0"/>
              <a:t>шалып</a:t>
            </a:r>
            <a:r>
              <a:rPr lang="ru-RU" sz="1600" dirty="0" smtClean="0"/>
              <a:t>, </a:t>
            </a:r>
            <a:r>
              <a:rPr lang="ru-RU" sz="1600" dirty="0" err="1" smtClean="0"/>
              <a:t>үйге</a:t>
            </a:r>
            <a:r>
              <a:rPr lang="ru-RU" sz="1600" dirty="0" smtClean="0"/>
              <a:t> </a:t>
            </a:r>
            <a:r>
              <a:rPr lang="ru-RU" sz="1600" dirty="0" err="1" smtClean="0"/>
              <a:t>шақырып</a:t>
            </a:r>
            <a:r>
              <a:rPr lang="ru-RU" sz="1600" dirty="0" smtClean="0"/>
              <a:t> </a:t>
            </a:r>
            <a:r>
              <a:rPr lang="ru-RU" sz="1600" dirty="0" err="1" smtClean="0"/>
              <a:t>немесе</a:t>
            </a:r>
            <a:r>
              <a:rPr lang="ru-RU" sz="1600" dirty="0" smtClean="0"/>
              <a:t>  </a:t>
            </a:r>
            <a:r>
              <a:rPr lang="ru-RU" sz="1600" dirty="0" err="1" smtClean="0"/>
              <a:t>демалу</a:t>
            </a:r>
            <a:r>
              <a:rPr lang="ru-RU" sz="1600" dirty="0" smtClean="0"/>
              <a:t> </a:t>
            </a:r>
            <a:r>
              <a:rPr lang="ru-RU" sz="1600" dirty="0" err="1" smtClean="0"/>
              <a:t>орындарын</a:t>
            </a:r>
            <a:r>
              <a:rPr lang="ru-RU" sz="1600" dirty="0" smtClean="0"/>
              <a:t> </a:t>
            </a:r>
            <a:r>
              <a:rPr lang="ru-RU" sz="1600" dirty="0" err="1" smtClean="0"/>
              <a:t>барып</a:t>
            </a:r>
            <a:r>
              <a:rPr lang="ru-RU" sz="1600" dirty="0" smtClean="0"/>
              <a:t> </a:t>
            </a:r>
            <a:r>
              <a:rPr lang="ru-RU" sz="1600" dirty="0" err="1" smtClean="0"/>
              <a:t>тұрыныз</a:t>
            </a:r>
            <a:r>
              <a:rPr lang="ru-RU" sz="1600" dirty="0" smtClean="0"/>
              <a:t>. </a:t>
            </a:r>
            <a:r>
              <a:rPr lang="ru-RU" sz="1600" dirty="0" err="1" smtClean="0"/>
              <a:t>Осындай</a:t>
            </a:r>
            <a:r>
              <a:rPr lang="ru-RU" sz="1600" dirty="0" smtClean="0"/>
              <a:t> </a:t>
            </a:r>
            <a:r>
              <a:rPr lang="ru-RU" sz="1600" dirty="0" err="1" smtClean="0"/>
              <a:t>достармен</a:t>
            </a:r>
            <a:r>
              <a:rPr lang="ru-RU" sz="1600" dirty="0" smtClean="0"/>
              <a:t> </a:t>
            </a:r>
            <a:r>
              <a:rPr lang="ru-RU" sz="1600" dirty="0" err="1" smtClean="0"/>
              <a:t>қарым-қатнас</a:t>
            </a:r>
            <a:r>
              <a:rPr lang="ru-RU" sz="1600" dirty="0" smtClean="0"/>
              <a:t>, </a:t>
            </a:r>
            <a:r>
              <a:rPr lang="ru-RU" sz="1600" dirty="0" err="1" smtClean="0"/>
              <a:t>монитордың</a:t>
            </a:r>
            <a:r>
              <a:rPr lang="ru-RU" sz="1600" dirty="0" smtClean="0"/>
              <a:t> </a:t>
            </a:r>
            <a:r>
              <a:rPr lang="ru-RU" sz="1600" dirty="0" err="1" smtClean="0"/>
              <a:t>алдында</a:t>
            </a:r>
            <a:r>
              <a:rPr lang="ru-RU" sz="1600" dirty="0" smtClean="0"/>
              <a:t> </a:t>
            </a:r>
            <a:r>
              <a:rPr lang="ru-RU" sz="1600" dirty="0" err="1" smtClean="0"/>
              <a:t>отырғаннан</a:t>
            </a:r>
            <a:r>
              <a:rPr lang="ru-RU" sz="1600" dirty="0" smtClean="0"/>
              <a:t> </a:t>
            </a:r>
            <a:r>
              <a:rPr lang="ru-RU" sz="1600" dirty="0" err="1" smtClean="0"/>
              <a:t>әлде</a:t>
            </a:r>
            <a:r>
              <a:rPr lang="ru-RU" sz="1600" dirty="0" smtClean="0"/>
              <a:t> </a:t>
            </a:r>
            <a:r>
              <a:rPr lang="ru-RU" sz="1600" dirty="0" err="1" smtClean="0"/>
              <a:t>қайда</a:t>
            </a:r>
            <a:r>
              <a:rPr lang="ru-RU" sz="1600" dirty="0" smtClean="0"/>
              <a:t> </a:t>
            </a:r>
            <a:r>
              <a:rPr lang="ru-RU" sz="1600" dirty="0" err="1" smtClean="0"/>
              <a:t>қызықты</a:t>
            </a:r>
            <a:r>
              <a:rPr lang="ru-RU" sz="1600" dirty="0" smtClean="0"/>
              <a:t> да, </a:t>
            </a:r>
            <a:r>
              <a:rPr lang="ru-RU" sz="1600" dirty="0" err="1" smtClean="0"/>
              <a:t>жақсы</a:t>
            </a:r>
            <a:r>
              <a:rPr lang="ru-RU" sz="1600" dirty="0" smtClean="0"/>
              <a:t> </a:t>
            </a:r>
            <a:r>
              <a:rPr lang="ru-RU" sz="1600" dirty="0" err="1" smtClean="0"/>
              <a:t>болады</a:t>
            </a:r>
            <a:r>
              <a:rPr lang="ru-RU" sz="1600" dirty="0" smtClean="0"/>
              <a:t>. Таза </a:t>
            </a:r>
            <a:r>
              <a:rPr lang="ru-RU" sz="1600" dirty="0" err="1" smtClean="0"/>
              <a:t>ауада</a:t>
            </a:r>
            <a:r>
              <a:rPr lang="ru-RU" sz="1600" dirty="0" smtClean="0"/>
              <a:t> </a:t>
            </a:r>
            <a:r>
              <a:rPr lang="ru-RU" sz="1600" dirty="0" err="1" smtClean="0"/>
              <a:t>көбірек</a:t>
            </a:r>
            <a:r>
              <a:rPr lang="ru-RU" sz="1600" dirty="0" smtClean="0"/>
              <a:t> </a:t>
            </a:r>
            <a:r>
              <a:rPr lang="ru-RU" sz="1600" dirty="0" err="1" smtClean="0"/>
              <a:t>уақыт</a:t>
            </a:r>
            <a:r>
              <a:rPr lang="ru-RU" sz="1600" dirty="0" smtClean="0"/>
              <a:t> </a:t>
            </a:r>
            <a:r>
              <a:rPr lang="ru-RU" sz="1600" dirty="0" err="1" smtClean="0"/>
              <a:t>өткізіп</a:t>
            </a:r>
            <a:r>
              <a:rPr lang="ru-RU" sz="1600" dirty="0" smtClean="0"/>
              <a:t>, </a:t>
            </a:r>
            <a:r>
              <a:rPr lang="ru-RU" sz="1600" dirty="0" err="1" smtClean="0"/>
              <a:t>қызықты</a:t>
            </a:r>
            <a:r>
              <a:rPr lang="ru-RU" sz="1600" dirty="0" smtClean="0"/>
              <a:t> </a:t>
            </a:r>
            <a:r>
              <a:rPr lang="ru-RU" sz="1600" dirty="0" err="1" smtClean="0"/>
              <a:t>бір</a:t>
            </a:r>
            <a:r>
              <a:rPr lang="ru-RU" sz="1600" dirty="0" smtClean="0"/>
              <a:t> </a:t>
            </a:r>
            <a:r>
              <a:rPr lang="ru-RU" sz="1600" dirty="0" err="1" smtClean="0"/>
              <a:t>іспен</a:t>
            </a:r>
            <a:r>
              <a:rPr lang="ru-RU" sz="1600" dirty="0" smtClean="0"/>
              <a:t> </a:t>
            </a:r>
            <a:r>
              <a:rPr lang="ru-RU" sz="1600" dirty="0" err="1" smtClean="0"/>
              <a:t>айналсыныз</a:t>
            </a:r>
            <a:r>
              <a:rPr lang="ru-RU" sz="1600" dirty="0" smtClean="0"/>
              <a:t>. </a:t>
            </a:r>
            <a:r>
              <a:rPr lang="ru-RU" sz="1600" dirty="0" err="1" smtClean="0"/>
              <a:t>Мысалы</a:t>
            </a:r>
            <a:r>
              <a:rPr lang="ru-RU" sz="1600" dirty="0" smtClean="0"/>
              <a:t> </a:t>
            </a:r>
            <a:r>
              <a:rPr lang="ru-RU" sz="1600" dirty="0" err="1" smtClean="0"/>
              <a:t>жаттығу</a:t>
            </a:r>
            <a:r>
              <a:rPr lang="ru-RU" sz="1600" dirty="0" smtClean="0"/>
              <a:t> </a:t>
            </a:r>
            <a:r>
              <a:rPr lang="ru-RU" sz="1600" dirty="0" err="1" smtClean="0"/>
              <a:t>залына</a:t>
            </a:r>
            <a:r>
              <a:rPr lang="ru-RU" sz="1600" dirty="0" smtClean="0"/>
              <a:t> абонемент </a:t>
            </a:r>
            <a:r>
              <a:rPr lang="ru-RU" sz="1600" dirty="0" err="1" smtClean="0"/>
              <a:t>алып</a:t>
            </a:r>
            <a:r>
              <a:rPr lang="ru-RU" sz="1600" dirty="0" smtClean="0"/>
              <a:t>, </a:t>
            </a:r>
            <a:r>
              <a:rPr lang="ru-RU" sz="1600" dirty="0" err="1" smtClean="0"/>
              <a:t>спортпен</a:t>
            </a:r>
            <a:r>
              <a:rPr lang="ru-RU" sz="1600" dirty="0" smtClean="0"/>
              <a:t> </a:t>
            </a:r>
            <a:r>
              <a:rPr lang="ru-RU" sz="1600" dirty="0" err="1" smtClean="0"/>
              <a:t>шұғылдануыныз</a:t>
            </a:r>
            <a:r>
              <a:rPr lang="ru-RU" sz="1600" dirty="0" smtClean="0"/>
              <a:t> </a:t>
            </a:r>
            <a:r>
              <a:rPr lang="ru-RU" sz="1600" dirty="0" err="1" smtClean="0"/>
              <a:t>денсаулығынызға</a:t>
            </a:r>
            <a:r>
              <a:rPr lang="ru-RU" sz="1600" dirty="0" smtClean="0"/>
              <a:t> </a:t>
            </a:r>
            <a:r>
              <a:rPr lang="ru-RU" sz="1600" dirty="0" err="1" smtClean="0"/>
              <a:t>жақсы</a:t>
            </a:r>
            <a:r>
              <a:rPr lang="ru-RU" sz="1600" dirty="0" smtClean="0"/>
              <a:t> </a:t>
            </a:r>
            <a:r>
              <a:rPr lang="ru-RU" sz="1600" dirty="0" err="1" smtClean="0"/>
              <a:t>әсерін</a:t>
            </a:r>
            <a:r>
              <a:rPr lang="ru-RU" sz="1600" dirty="0" smtClean="0"/>
              <a:t> </a:t>
            </a:r>
            <a:r>
              <a:rPr lang="ru-RU" sz="1600" dirty="0" err="1" smtClean="0"/>
              <a:t>тигізеді</a:t>
            </a:r>
            <a:r>
              <a:rPr lang="ru-RU" sz="1600" dirty="0" smtClean="0"/>
              <a:t>. </a:t>
            </a:r>
            <a:r>
              <a:rPr lang="ru-RU" sz="1600" dirty="0" err="1" smtClean="0"/>
              <a:t>Әлеуметтік</a:t>
            </a:r>
            <a:r>
              <a:rPr lang="ru-RU" sz="1600" dirty="0" smtClean="0"/>
              <a:t> </a:t>
            </a:r>
            <a:r>
              <a:rPr lang="ru-RU" sz="1600" dirty="0" err="1" smtClean="0"/>
              <a:t>желідегі</a:t>
            </a:r>
            <a:r>
              <a:rPr lang="ru-RU" sz="1600" dirty="0" smtClean="0"/>
              <a:t> </a:t>
            </a:r>
            <a:r>
              <a:rPr lang="ru-RU" sz="1600" dirty="0" err="1" smtClean="0"/>
              <a:t>жаналықтарды</a:t>
            </a:r>
            <a:r>
              <a:rPr lang="ru-RU" sz="1600" dirty="0" smtClean="0"/>
              <a:t> </a:t>
            </a:r>
            <a:r>
              <a:rPr lang="ru-RU" sz="1600" dirty="0" err="1" smtClean="0"/>
              <a:t>оқудын</a:t>
            </a:r>
            <a:r>
              <a:rPr lang="ru-RU" sz="1600" dirty="0" smtClean="0"/>
              <a:t> </a:t>
            </a:r>
            <a:r>
              <a:rPr lang="ru-RU" sz="1600" dirty="0" err="1" smtClean="0"/>
              <a:t>орнына</a:t>
            </a:r>
            <a:r>
              <a:rPr lang="ru-RU" sz="1600" dirty="0" smtClean="0"/>
              <a:t> </a:t>
            </a:r>
            <a:r>
              <a:rPr lang="ru-RU" sz="1600" dirty="0" err="1" smtClean="0"/>
              <a:t>кітап</a:t>
            </a:r>
            <a:r>
              <a:rPr lang="ru-RU" sz="1600" dirty="0" smtClean="0"/>
              <a:t> </a:t>
            </a:r>
            <a:r>
              <a:rPr lang="ru-RU" sz="1600" dirty="0" err="1" smtClean="0"/>
              <a:t>оқу</a:t>
            </a:r>
            <a:r>
              <a:rPr lang="ru-RU" sz="1600" dirty="0" smtClean="0"/>
              <a:t> </a:t>
            </a:r>
            <a:r>
              <a:rPr lang="ru-RU" sz="1600" dirty="0" err="1" smtClean="0"/>
              <a:t>сіздің</a:t>
            </a:r>
            <a:r>
              <a:rPr lang="ru-RU" sz="1600" dirty="0" smtClean="0"/>
              <a:t> </a:t>
            </a:r>
            <a:r>
              <a:rPr lang="ru-RU" sz="1600" dirty="0" err="1" smtClean="0"/>
              <a:t>ішкі</a:t>
            </a:r>
            <a:r>
              <a:rPr lang="ru-RU" sz="1600" dirty="0" smtClean="0"/>
              <a:t>, </a:t>
            </a:r>
            <a:r>
              <a:rPr lang="ru-RU" sz="1600" dirty="0" err="1" smtClean="0"/>
              <a:t>рухани</a:t>
            </a:r>
            <a:r>
              <a:rPr lang="ru-RU" sz="1600" dirty="0" smtClean="0"/>
              <a:t> </a:t>
            </a:r>
            <a:r>
              <a:rPr lang="ru-RU" sz="1600" dirty="0" err="1" smtClean="0"/>
              <a:t>дүниенізді</a:t>
            </a:r>
            <a:r>
              <a:rPr lang="ru-RU" sz="1600" dirty="0" smtClean="0"/>
              <a:t> </a:t>
            </a:r>
            <a:r>
              <a:rPr lang="ru-RU" sz="1600" dirty="0" err="1" smtClean="0"/>
              <a:t>әлде</a:t>
            </a:r>
            <a:r>
              <a:rPr lang="ru-RU" sz="1600" dirty="0" smtClean="0"/>
              <a:t> </a:t>
            </a:r>
            <a:r>
              <a:rPr lang="ru-RU" sz="1600" dirty="0" err="1" smtClean="0"/>
              <a:t>қайда</a:t>
            </a:r>
            <a:r>
              <a:rPr lang="ru-RU" sz="1600" dirty="0" smtClean="0"/>
              <a:t> </a:t>
            </a:r>
            <a:r>
              <a:rPr lang="ru-RU" sz="1600" dirty="0" err="1" smtClean="0"/>
              <a:t>дамытады</a:t>
            </a:r>
            <a:r>
              <a:rPr lang="ru-RU" sz="1600" dirty="0" smtClean="0"/>
              <a:t>.</a:t>
            </a:r>
            <a:endParaRPr lang="ru-RU" sz="1600" dirty="0"/>
          </a:p>
        </p:txBody>
      </p:sp>
      <p:pic>
        <p:nvPicPr>
          <p:cNvPr id="9" name="Объект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32039" y="3501009"/>
            <a:ext cx="3600401" cy="2536544"/>
          </a:xfrm>
          <a:prstGeom prst="rect">
            <a:avLst/>
          </a:prstGeom>
        </p:spPr>
      </p:pic>
    </p:spTree>
    <p:extLst>
      <p:ext uri="{BB962C8B-B14F-4D97-AF65-F5344CB8AC3E}">
        <p14:creationId xmlns:p14="http://schemas.microsoft.com/office/powerpoint/2010/main" xmlns="" val="3164527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6825" y="476672"/>
            <a:ext cx="3888432" cy="1512168"/>
          </a:xfrm>
        </p:spPr>
        <p:txBody>
          <a:bodyPr/>
          <a:lstStyle/>
          <a:p>
            <a:r>
              <a:rPr lang="kk-KZ" dirty="0" smtClean="0"/>
              <a:t>Әлеуметтік жүйдегі уақытты өткізу альтернативалары </a:t>
            </a:r>
            <a:endParaRPr lang="ru-RU"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716016" y="1484784"/>
            <a:ext cx="4104456" cy="3024336"/>
          </a:xfrm>
        </p:spPr>
      </p:pic>
      <p:pic>
        <p:nvPicPr>
          <p:cNvPr id="6" name="Объект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1560" y="2652091"/>
            <a:ext cx="3494259" cy="2617099"/>
          </a:xfrm>
          <a:prstGeom prst="rect">
            <a:avLst/>
          </a:prstGeom>
        </p:spPr>
      </p:pic>
    </p:spTree>
    <p:extLst>
      <p:ext uri="{BB962C8B-B14F-4D97-AF65-F5344CB8AC3E}">
        <p14:creationId xmlns:p14="http://schemas.microsoft.com/office/powerpoint/2010/main" xmlns="" val="1495983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92697"/>
            <a:ext cx="3636085" cy="1008112"/>
          </a:xfrm>
        </p:spPr>
        <p:txBody>
          <a:bodyPr/>
          <a:lstStyle/>
          <a:p>
            <a:pPr>
              <a:defRPr sz="2160" b="1" i="0" u="none" strike="noStrike" kern="1200" baseline="0">
                <a:solidFill>
                  <a:prstClr val="black"/>
                </a:solidFill>
                <a:latin typeface="+mn-lt"/>
                <a:ea typeface="+mn-ea"/>
                <a:cs typeface="+mn-cs"/>
              </a:defRPr>
            </a:pPr>
            <a:r>
              <a:rPr lang="kk-KZ" sz="2000" b="0" dirty="0" smtClean="0">
                <a:solidFill>
                  <a:prstClr val="black"/>
                </a:solidFill>
              </a:rPr>
              <a:t>Сауалнама</a:t>
            </a:r>
            <a:endParaRPr lang="ru-RU" sz="2000" b="0" dirty="0">
              <a:solidFill>
                <a:prstClr val="black"/>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xmlns="" val="2854402415"/>
              </p:ext>
            </p:extLst>
          </p:nvPr>
        </p:nvGraphicFramePr>
        <p:xfrm>
          <a:off x="4594225" y="731838"/>
          <a:ext cx="4016375" cy="4894262"/>
        </p:xfrm>
        <a:graphic>
          <a:graphicData uri="http://schemas.openxmlformats.org/drawingml/2006/chart">
            <c:chart xmlns:c="http://schemas.openxmlformats.org/drawingml/2006/chart" xmlns:r="http://schemas.openxmlformats.org/officeDocument/2006/relationships" r:id="rId2"/>
          </a:graphicData>
        </a:graphic>
      </p:graphicFrame>
      <p:sp>
        <p:nvSpPr>
          <p:cNvPr id="4" name="Текст 3"/>
          <p:cNvSpPr>
            <a:spLocks noGrp="1"/>
          </p:cNvSpPr>
          <p:nvPr>
            <p:ph type="body" sz="half" idx="2"/>
          </p:nvPr>
        </p:nvSpPr>
        <p:spPr>
          <a:xfrm>
            <a:off x="683568" y="2132856"/>
            <a:ext cx="3388660" cy="3672408"/>
          </a:xfrm>
        </p:spPr>
        <p:txBody>
          <a:bodyPr>
            <a:normAutofit/>
          </a:bodyPr>
          <a:lstStyle/>
          <a:p>
            <a:r>
              <a:rPr lang="kk-KZ" sz="2400" dirty="0" smtClean="0"/>
              <a:t>Сауалнаманы біз жастар және жасөспірімдер арасында жүргіздік  және осындай нәтижеге ие болдық.</a:t>
            </a:r>
            <a:endParaRPr lang="ru-RU" sz="2400" dirty="0"/>
          </a:p>
        </p:txBody>
      </p:sp>
    </p:spTree>
    <p:extLst>
      <p:ext uri="{BB962C8B-B14F-4D97-AF65-F5344CB8AC3E}">
        <p14:creationId xmlns:p14="http://schemas.microsoft.com/office/powerpoint/2010/main" xmlns="" val="4133221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3636085" cy="1258493"/>
          </a:xfrm>
        </p:spPr>
        <p:txBody>
          <a:bodyPr/>
          <a:lstStyle/>
          <a:p>
            <a:r>
              <a:rPr lang="ru-RU" dirty="0" err="1" smtClean="0"/>
              <a:t>Ол</a:t>
            </a:r>
            <a:r>
              <a:rPr lang="ru-RU" dirty="0" smtClean="0"/>
              <a:t> </a:t>
            </a:r>
            <a:r>
              <a:rPr lang="ru-RU" dirty="0" err="1"/>
              <a:t>әлеуметтік</a:t>
            </a:r>
            <a:r>
              <a:rPr lang="ru-RU" dirty="0"/>
              <a:t> </a:t>
            </a:r>
            <a:r>
              <a:rPr lang="ru-RU" dirty="0" err="1"/>
              <a:t>желіге</a:t>
            </a:r>
            <a:r>
              <a:rPr lang="ru-RU" dirty="0"/>
              <a:t> не </a:t>
            </a:r>
            <a:r>
              <a:rPr lang="ru-RU" dirty="0" err="1"/>
              <a:t>үшін</a:t>
            </a:r>
            <a:r>
              <a:rPr lang="ru-RU" dirty="0"/>
              <a:t> </a:t>
            </a:r>
            <a:r>
              <a:rPr lang="ru-RU" dirty="0" err="1"/>
              <a:t>тіркелдініз</a:t>
            </a:r>
            <a:r>
              <a:rPr lang="ru-RU" dirty="0"/>
              <a:t>?</a:t>
            </a:r>
          </a:p>
        </p:txBody>
      </p:sp>
      <p:graphicFrame>
        <p:nvGraphicFramePr>
          <p:cNvPr id="5" name="Объект 4"/>
          <p:cNvGraphicFramePr>
            <a:graphicFrameLocks noGrp="1"/>
          </p:cNvGraphicFramePr>
          <p:nvPr>
            <p:ph idx="1"/>
            <p:extLst>
              <p:ext uri="{D42A27DB-BD31-4B8C-83A1-F6EECF244321}">
                <p14:modId xmlns:p14="http://schemas.microsoft.com/office/powerpoint/2010/main" xmlns="" val="626415224"/>
              </p:ext>
            </p:extLst>
          </p:nvPr>
        </p:nvGraphicFramePr>
        <p:xfrm>
          <a:off x="4594225" y="731838"/>
          <a:ext cx="4016375" cy="4894262"/>
        </p:xfrm>
        <a:graphic>
          <a:graphicData uri="http://schemas.openxmlformats.org/drawingml/2006/chart">
            <c:chart xmlns:c="http://schemas.openxmlformats.org/drawingml/2006/chart" xmlns:r="http://schemas.openxmlformats.org/officeDocument/2006/relationships" r:id="rId2"/>
          </a:graphicData>
        </a:graphic>
      </p:graphicFrame>
      <p:sp>
        <p:nvSpPr>
          <p:cNvPr id="4" name="Текст 3"/>
          <p:cNvSpPr>
            <a:spLocks noGrp="1"/>
          </p:cNvSpPr>
          <p:nvPr>
            <p:ph type="body" sz="half" idx="2"/>
          </p:nvPr>
        </p:nvSpPr>
        <p:spPr>
          <a:xfrm>
            <a:off x="539552" y="2132856"/>
            <a:ext cx="3672408" cy="936104"/>
          </a:xfrm>
        </p:spPr>
        <p:txBody>
          <a:bodyPr/>
          <a:lstStyle/>
          <a:p>
            <a:r>
              <a:rPr lang="kk-KZ" dirty="0" smtClean="0"/>
              <a:t>Осы сұраққа жауап берген адамдардын басым бөлігі достармен қарым-қатынаста болу үшін деп жауап берді.</a:t>
            </a:r>
            <a:endParaRPr lang="ru-RU" dirty="0"/>
          </a:p>
        </p:txBody>
      </p:sp>
    </p:spTree>
    <p:extLst>
      <p:ext uri="{BB962C8B-B14F-4D97-AF65-F5344CB8AC3E}">
        <p14:creationId xmlns:p14="http://schemas.microsoft.com/office/powerpoint/2010/main" xmlns="" val="1143279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92696"/>
            <a:ext cx="3636085" cy="1258493"/>
          </a:xfrm>
        </p:spPr>
        <p:txBody>
          <a:bodyPr/>
          <a:lstStyle/>
          <a:p>
            <a:r>
              <a:rPr lang="kk-KZ" dirty="0" smtClean="0"/>
              <a:t>Қортынды</a:t>
            </a:r>
            <a:endParaRPr lang="ru-RU"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594225" y="1671284"/>
            <a:ext cx="4016375" cy="3015370"/>
          </a:xfrm>
        </p:spPr>
      </p:pic>
      <p:sp>
        <p:nvSpPr>
          <p:cNvPr id="4" name="Текст 3"/>
          <p:cNvSpPr>
            <a:spLocks noGrp="1"/>
          </p:cNvSpPr>
          <p:nvPr>
            <p:ph type="body" sz="half" idx="2"/>
          </p:nvPr>
        </p:nvSpPr>
        <p:spPr>
          <a:xfrm>
            <a:off x="755576" y="2204864"/>
            <a:ext cx="3528392" cy="3456384"/>
          </a:xfrm>
        </p:spPr>
        <p:txBody>
          <a:bodyPr>
            <a:normAutofit/>
          </a:bodyPr>
          <a:lstStyle/>
          <a:p>
            <a:r>
              <a:rPr lang="kk-KZ" sz="1600" dirty="0" smtClean="0"/>
              <a:t>Сауланманың нәтижелері бойныша қазіргі жастардың әлеуметтік желідегі өткізетіні уақыты басым. Бірақ қазіргі жастардың бұл мәселенің өзекті екенін аңғарғаны көзімізге жетті. Ол мәселенің бар екеніне көз жеткізу өте маңызды, келешекте оны шешуге зор септігін тигізеді.</a:t>
            </a:r>
            <a:endParaRPr lang="ru-RU" sz="1600" dirty="0"/>
          </a:p>
        </p:txBody>
      </p:sp>
    </p:spTree>
    <p:extLst>
      <p:ext uri="{BB962C8B-B14F-4D97-AF65-F5344CB8AC3E}">
        <p14:creationId xmlns:p14="http://schemas.microsoft.com/office/powerpoint/2010/main" xmlns="" val="2329267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916832"/>
            <a:ext cx="7272808" cy="1152128"/>
          </a:xfrm>
        </p:spPr>
        <p:txBody>
          <a:bodyPr/>
          <a:lstStyle/>
          <a:p>
            <a:pPr marL="0" indent="0" algn="ctr">
              <a:buNone/>
            </a:pPr>
            <a:r>
              <a:rPr lang="kk-KZ" sz="3200" dirty="0" smtClean="0"/>
              <a:t>Назарларынызға рахмет</a:t>
            </a:r>
            <a:r>
              <a:rPr lang="kk-KZ" dirty="0" smtClean="0"/>
              <a:t>!</a:t>
            </a:r>
            <a:endParaRPr lang="ru-RU" dirty="0"/>
          </a:p>
        </p:txBody>
      </p:sp>
      <p:sp>
        <p:nvSpPr>
          <p:cNvPr id="4" name="Текст 3"/>
          <p:cNvSpPr>
            <a:spLocks noGrp="1"/>
          </p:cNvSpPr>
          <p:nvPr>
            <p:ph type="body" sz="half" idx="2"/>
          </p:nvPr>
        </p:nvSpPr>
        <p:spPr>
          <a:xfrm>
            <a:off x="4139952" y="4941168"/>
            <a:ext cx="4248472" cy="1008112"/>
          </a:xfrm>
        </p:spPr>
        <p:txBody>
          <a:bodyPr/>
          <a:lstStyle/>
          <a:p>
            <a:endParaRPr lang="ru-RU" dirty="0"/>
          </a:p>
        </p:txBody>
      </p:sp>
    </p:spTree>
    <p:extLst>
      <p:ext uri="{BB962C8B-B14F-4D97-AF65-F5344CB8AC3E}">
        <p14:creationId xmlns:p14="http://schemas.microsoft.com/office/powerpoint/2010/main" xmlns="" val="4129739292"/>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95</TotalTime>
  <Words>433</Words>
  <Application>Microsoft Office PowerPoint</Application>
  <PresentationFormat>Экран (4:3)</PresentationFormat>
  <Paragraphs>19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Воздушный поток</vt:lpstr>
      <vt:lpstr>Әлеуметтік зерттеу  Тақрыбы: Жастардың әлеуметтік желілерге тәуелділгі  Орындағандар : 12-ГМк-1 группа студенттері Қадырханов Мерхат және Қондыбаев Ернұр  </vt:lpstr>
      <vt:lpstr>Зерттеу обьектісі: жастар</vt:lpstr>
      <vt:lpstr>Зерттеу құбылыстары</vt:lpstr>
      <vt:lpstr>Слайд 4</vt:lpstr>
      <vt:lpstr>Зерттеу гипотезасы:</vt:lpstr>
      <vt:lpstr>Әлеуметтік жүйдегі уақытты өткізу альтернативалары </vt:lpstr>
      <vt:lpstr>Сауалнама</vt:lpstr>
      <vt:lpstr>Ол әлеуметтік желіге не үшін тіркелдініз?</vt:lpstr>
      <vt:lpstr>Қортынды</vt:lpstr>
      <vt:lpstr>Назарларынызға рахмет!</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Әлеуметтік зерттеу  Тақрыбы:</dc:title>
  <dc:creator>Just^_^Er</dc:creator>
  <cp:lastModifiedBy>User</cp:lastModifiedBy>
  <cp:revision>10</cp:revision>
  <dcterms:created xsi:type="dcterms:W3CDTF">2014-04-21T15:51:58Z</dcterms:created>
  <dcterms:modified xsi:type="dcterms:W3CDTF">2020-08-25T04:54:30Z</dcterms:modified>
</cp:coreProperties>
</file>